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558" autoAdjust="0"/>
  </p:normalViewPr>
  <p:slideViewPr>
    <p:cSldViewPr snapToGrid="0">
      <p:cViewPr varScale="1">
        <p:scale>
          <a:sx n="88" d="100"/>
          <a:sy n="88" d="100"/>
        </p:scale>
        <p:origin x="1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a:p>
            <a:pPr marL="0" lvl="0" indent="0" algn="l" rtl="0">
              <a:spcBef>
                <a:spcPts val="0"/>
              </a:spcBef>
              <a:spcAft>
                <a:spcPts val="0"/>
              </a:spcAft>
              <a:buNone/>
            </a:pPr>
            <a:endParaRPr/>
          </a:p>
        </p:txBody>
      </p:sp>
      <p:sp>
        <p:nvSpPr>
          <p:cNvPr id="63" name="Google Shape;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3a1424ff7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3a1424ff7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a:t>
            </a:r>
            <a:endParaRPr dirty="0"/>
          </a:p>
        </p:txBody>
      </p:sp>
      <p:sp>
        <p:nvSpPr>
          <p:cNvPr id="152" name="Google Shape;152;g33a1424ff7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5d02f81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45d02f81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163" name="Google Shape;163;g45d02f819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8a712e50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8a712e505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p:txBody>
      </p:sp>
      <p:sp>
        <p:nvSpPr>
          <p:cNvPr id="72" name="Google Shape;72;g48a712e505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8a712e505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8a712e505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Hao</a:t>
            </a:r>
            <a:endParaRPr dirty="0"/>
          </a:p>
          <a:p>
            <a:pPr marL="0" lvl="0" indent="0" algn="l" rtl="0">
              <a:spcBef>
                <a:spcPts val="0"/>
              </a:spcBef>
              <a:spcAft>
                <a:spcPts val="0"/>
              </a:spcAft>
              <a:buNone/>
            </a:pPr>
            <a:r>
              <a:rPr lang="en-US" dirty="0"/>
              <a:t>First is from </a:t>
            </a:r>
            <a:r>
              <a:rPr lang="en-US" dirty="0" err="1"/>
              <a:t>UMichi</a:t>
            </a:r>
            <a:r>
              <a:rPr lang="en-US" dirty="0"/>
              <a:t>. And we choose Long-Term Vision and LIDAR Dataset.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Second is staticmap API. For which we can generate a map overlay that provides street and landmark data which can make the meaningless </a:t>
            </a:r>
            <a:r>
              <a:rPr lang="en-US" dirty="0" err="1"/>
              <a:t>gps</a:t>
            </a:r>
            <a:r>
              <a:rPr lang="en-US" dirty="0"/>
              <a:t> more readable.</a:t>
            </a:r>
            <a:endParaRPr dirty="0"/>
          </a:p>
        </p:txBody>
      </p:sp>
      <p:sp>
        <p:nvSpPr>
          <p:cNvPr id="82" name="Google Shape;82;g48a712e505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8a712e505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8a712e505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Presented by Robin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realize the whole function, we need 4 tools overall. The first tool is used to download and present some preprocessing to our dataset. The second one is to plot the path of the robot on a map, using the GPS data and the </a:t>
            </a:r>
            <a:r>
              <a:rPr lang="en-US" dirty="0" err="1"/>
              <a:t>staticmap</a:t>
            </a:r>
            <a:r>
              <a:rPr lang="en-US" dirty="0"/>
              <a:t> API. Our next tool is for visualizing the surroundings of the robot from the </a:t>
            </a:r>
            <a:r>
              <a:rPr lang="en-US" dirty="0" err="1"/>
              <a:t>lidar</a:t>
            </a:r>
            <a:r>
              <a:rPr lang="en-US" dirty="0"/>
              <a:t> data. Also, in this part of the code we can get the precise location of the robot. The last requirement is having a user interface for quick visualization of the dataset.</a:t>
            </a:r>
            <a:endParaRPr dirty="0"/>
          </a:p>
        </p:txBody>
      </p:sp>
      <p:sp>
        <p:nvSpPr>
          <p:cNvPr id="94" name="Google Shape;94;g48a712e505_3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8a712e505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8a712e505_3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Robin</a:t>
            </a:r>
            <a:endParaRPr/>
          </a:p>
          <a:p>
            <a:pPr marL="0" lvl="0" indent="0" algn="l" rtl="0">
              <a:spcBef>
                <a:spcPts val="0"/>
              </a:spcBef>
              <a:spcAft>
                <a:spcPts val="0"/>
              </a:spcAft>
              <a:buNone/>
            </a:pPr>
            <a:r>
              <a:rPr lang="en-US"/>
              <a:t>Our data manager is the first step of manipulating the data sets.</a:t>
            </a:r>
            <a:endParaRPr/>
          </a:p>
          <a:p>
            <a:pPr marL="0" lvl="0" indent="0" algn="l" rtl="0">
              <a:spcBef>
                <a:spcPts val="0"/>
              </a:spcBef>
              <a:spcAft>
                <a:spcPts val="0"/>
              </a:spcAft>
              <a:buNone/>
            </a:pPr>
            <a:r>
              <a:rPr lang="en-US"/>
              <a:t>It downloads the robotic datasets including GPS, Hokuyo Lidar data from websites and unzip them. After that we need to filter the GPS data because some of them has nan inside and couldn’t be use for trajecting the robot location.Next we transfer the original GPS data which is in the radius magnitude in to longitude and latitude. This is for the static map plotting.  Finally we will handle the binary file generated by the Lidar data and show several scans of the sensor. </a:t>
            </a:r>
            <a:endParaRPr/>
          </a:p>
        </p:txBody>
      </p:sp>
      <p:sp>
        <p:nvSpPr>
          <p:cNvPr id="103" name="Google Shape;103;g48a712e505_3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8a712e505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8a712e505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Hao</a:t>
            </a:r>
            <a:endParaRPr/>
          </a:p>
          <a:p>
            <a:pPr marL="0" lvl="0" indent="0" algn="l" rtl="0">
              <a:spcBef>
                <a:spcPts val="0"/>
              </a:spcBef>
              <a:spcAft>
                <a:spcPts val="0"/>
              </a:spcAft>
              <a:buNone/>
            </a:pPr>
            <a:r>
              <a:rPr lang="en-US"/>
              <a:t>-The reason to subsample GPS data is that the dataset is too large, and the time interval is very small, there is no need to enlarge the workload of computing.</a:t>
            </a:r>
            <a:endParaRPr/>
          </a:p>
          <a:p>
            <a:pPr marL="0" lvl="0" indent="0" algn="l" rtl="0">
              <a:spcBef>
                <a:spcPts val="0"/>
              </a:spcBef>
              <a:spcAft>
                <a:spcPts val="0"/>
              </a:spcAft>
              <a:buNone/>
            </a:pPr>
            <a:r>
              <a:rPr lang="en-US"/>
              <a:t>-Mention how applying the map overlay provides familiar, real-world context for the data. For instance, in our program, we overlay gps data on a map. The map contextualizes the data by providing references for landmarks, street names and other geographic references.</a:t>
            </a:r>
            <a:endParaRPr/>
          </a:p>
        </p:txBody>
      </p:sp>
      <p:sp>
        <p:nvSpPr>
          <p:cNvPr id="113" name="Google Shape;113;g48a712e505_3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8a712e505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8a712e505_3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371600" lvl="0" indent="0" algn="l" rtl="0">
              <a:lnSpc>
                <a:spcPct val="90000"/>
              </a:lnSpc>
              <a:spcBef>
                <a:spcPts val="500"/>
              </a:spcBef>
              <a:spcAft>
                <a:spcPts val="0"/>
              </a:spcAft>
              <a:buNone/>
            </a:pPr>
            <a:r>
              <a:rPr lang="en-US">
                <a:solidFill>
                  <a:srgbClr val="000000"/>
                </a:solidFill>
              </a:rPr>
              <a:t>Presented by Ray:</a:t>
            </a:r>
            <a:endParaRPr>
              <a:solidFill>
                <a:srgbClr val="000000"/>
              </a:solidFill>
            </a:endParaRPr>
          </a:p>
          <a:p>
            <a:pPr marL="1371600" lvl="0" indent="0" algn="l" rtl="0">
              <a:lnSpc>
                <a:spcPct val="90000"/>
              </a:lnSpc>
              <a:spcBef>
                <a:spcPts val="2100"/>
              </a:spcBef>
              <a:spcAft>
                <a:spcPts val="0"/>
              </a:spcAft>
              <a:buNone/>
            </a:pPr>
            <a:r>
              <a:rPr lang="en-US">
                <a:solidFill>
                  <a:srgbClr val="000000"/>
                </a:solidFill>
              </a:rPr>
              <a:t>By taking successive lidar scans and calculating the differences between points, the robot position and orientation (pose) can be backed out from the natural misalignment of points that occurs when recording lidar scans from a moving robot</a:t>
            </a:r>
            <a:endParaRPr>
              <a:solidFill>
                <a:srgbClr val="000000"/>
              </a:solidFill>
            </a:endParaRPr>
          </a:p>
          <a:p>
            <a:pPr marL="0" lvl="0" indent="0" algn="l" rtl="0">
              <a:spcBef>
                <a:spcPts val="2100"/>
              </a:spcBef>
              <a:spcAft>
                <a:spcPts val="0"/>
              </a:spcAft>
              <a:buNone/>
            </a:pPr>
            <a:endParaRPr>
              <a:solidFill>
                <a:srgbClr val="000000"/>
              </a:solidFill>
            </a:endParaRPr>
          </a:p>
        </p:txBody>
      </p:sp>
      <p:sp>
        <p:nvSpPr>
          <p:cNvPr id="123" name="Google Shape;123;g48a712e505_3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a712e505_3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8a712e505_3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a:t>
            </a:r>
            <a:endParaRPr dirty="0"/>
          </a:p>
        </p:txBody>
      </p:sp>
      <p:sp>
        <p:nvSpPr>
          <p:cNvPr id="133" name="Google Shape;133;g48a712e505_3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 </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Status bar shows “Ready”</a:t>
            </a:r>
          </a:p>
          <a:p>
            <a:pPr marL="171450" lvl="0" indent="-171450" algn="l" rtl="0">
              <a:spcBef>
                <a:spcPts val="0"/>
              </a:spcBef>
              <a:spcAft>
                <a:spcPts val="0"/>
              </a:spcAft>
              <a:buFontTx/>
              <a:buChar char="-"/>
            </a:pPr>
            <a:r>
              <a:rPr lang="en-US" dirty="0"/>
              <a:t>Load Data pressed – status shows data is ready</a:t>
            </a:r>
          </a:p>
          <a:p>
            <a:pPr marL="171450" lvl="0" indent="-171450" algn="l" rtl="0">
              <a:spcBef>
                <a:spcPts val="0"/>
              </a:spcBef>
              <a:spcAft>
                <a:spcPts val="0"/>
              </a:spcAft>
              <a:buFontTx/>
              <a:buChar char="-"/>
            </a:pPr>
            <a:r>
              <a:rPr lang="en-US" dirty="0"/>
              <a:t>Slider for controlling the </a:t>
            </a:r>
            <a:r>
              <a:rPr lang="en-US" dirty="0" err="1"/>
              <a:t>gps</a:t>
            </a:r>
            <a:r>
              <a:rPr lang="en-US" dirty="0"/>
              <a:t> data – disabled until the On button is pressed.</a:t>
            </a:r>
          </a:p>
          <a:p>
            <a:pPr marL="171450" lvl="0" indent="-171450" algn="l" rtl="0">
              <a:spcBef>
                <a:spcPts val="0"/>
              </a:spcBef>
              <a:spcAft>
                <a:spcPts val="0"/>
              </a:spcAft>
              <a:buFontTx/>
              <a:buChar char="-"/>
            </a:pPr>
            <a:r>
              <a:rPr lang="en-US" dirty="0"/>
              <a:t>Map Control On – map from the staticmap API is shown in the matplotlib window</a:t>
            </a:r>
          </a:p>
          <a:p>
            <a:pPr marL="171450" lvl="0" indent="-171450" algn="l" rtl="0">
              <a:spcBef>
                <a:spcPts val="0"/>
              </a:spcBef>
              <a:spcAft>
                <a:spcPts val="0"/>
              </a:spcAft>
              <a:buFontTx/>
              <a:buChar char="-"/>
            </a:pPr>
            <a:r>
              <a:rPr lang="en-US" dirty="0"/>
              <a:t>GPS Control On – loads GPS data into the matplotlib window</a:t>
            </a:r>
          </a:p>
          <a:p>
            <a:pPr marL="171450" lvl="0" indent="-171450" algn="l" rtl="0">
              <a:spcBef>
                <a:spcPts val="0"/>
              </a:spcBef>
              <a:spcAft>
                <a:spcPts val="0"/>
              </a:spcAft>
              <a:buFontTx/>
              <a:buChar char="-"/>
            </a:pPr>
            <a:r>
              <a:rPr lang="en-US" dirty="0"/>
              <a:t>Slider ranges from 0 to 100 percent, so the user can select where to view the robot along its journey.</a:t>
            </a:r>
          </a:p>
          <a:p>
            <a:pPr marL="171450" lvl="0" indent="-171450" algn="l" rtl="0">
              <a:spcBef>
                <a:spcPts val="0"/>
              </a:spcBef>
              <a:spcAft>
                <a:spcPts val="0"/>
              </a:spcAft>
              <a:buFontTx/>
              <a:buChar char="-"/>
            </a:pPr>
            <a:endParaRPr dirty="0"/>
          </a:p>
        </p:txBody>
      </p:sp>
      <p:sp>
        <p:nvSpPr>
          <p:cNvPr id="144" name="Google Shape;14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6" name="Google Shape;56;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7" name="Google Shape;57;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2100"/>
              </a:spcBef>
              <a:spcAft>
                <a:spcPts val="0"/>
              </a:spcAft>
              <a:buClr>
                <a:schemeClr val="dk1"/>
              </a:buClr>
              <a:buSzPts val="1900"/>
              <a:buChar char="○"/>
              <a:defRPr>
                <a:solidFill>
                  <a:schemeClr val="dk1"/>
                </a:solidFill>
              </a:defRPr>
            </a:lvl2pPr>
            <a:lvl3pPr marL="1371600" lvl="2" indent="-349250">
              <a:spcBef>
                <a:spcPts val="2100"/>
              </a:spcBef>
              <a:spcAft>
                <a:spcPts val="0"/>
              </a:spcAft>
              <a:buClr>
                <a:schemeClr val="dk1"/>
              </a:buClr>
              <a:buSzPts val="1900"/>
              <a:buChar char="■"/>
              <a:defRPr>
                <a:solidFill>
                  <a:schemeClr val="dk1"/>
                </a:solidFill>
              </a:defRPr>
            </a:lvl3pPr>
            <a:lvl4pPr marL="1828800" lvl="3" indent="-349250">
              <a:spcBef>
                <a:spcPts val="2100"/>
              </a:spcBef>
              <a:spcAft>
                <a:spcPts val="0"/>
              </a:spcAft>
              <a:buClr>
                <a:schemeClr val="dk1"/>
              </a:buClr>
              <a:buSzPts val="1900"/>
              <a:buChar char="●"/>
              <a:defRPr>
                <a:solidFill>
                  <a:schemeClr val="dk1"/>
                </a:solidFill>
              </a:defRPr>
            </a:lvl4pPr>
            <a:lvl5pPr marL="2286000" lvl="4" indent="-349250">
              <a:spcBef>
                <a:spcPts val="2100"/>
              </a:spcBef>
              <a:spcAft>
                <a:spcPts val="0"/>
              </a:spcAft>
              <a:buClr>
                <a:schemeClr val="dk1"/>
              </a:buClr>
              <a:buSzPts val="1900"/>
              <a:buChar char="○"/>
              <a:defRPr>
                <a:solidFill>
                  <a:schemeClr val="dk1"/>
                </a:solidFill>
              </a:defRPr>
            </a:lvl5pPr>
            <a:lvl6pPr marL="2743200" lvl="5" indent="-349250">
              <a:spcBef>
                <a:spcPts val="2100"/>
              </a:spcBef>
              <a:spcAft>
                <a:spcPts val="0"/>
              </a:spcAft>
              <a:buClr>
                <a:schemeClr val="dk1"/>
              </a:buClr>
              <a:buSzPts val="1900"/>
              <a:buChar char="■"/>
              <a:defRPr>
                <a:solidFill>
                  <a:schemeClr val="dk1"/>
                </a:solidFill>
              </a:defRPr>
            </a:lvl6pPr>
            <a:lvl7pPr marL="3200400" lvl="6" indent="-349250">
              <a:spcBef>
                <a:spcPts val="2100"/>
              </a:spcBef>
              <a:spcAft>
                <a:spcPts val="0"/>
              </a:spcAft>
              <a:buClr>
                <a:schemeClr val="dk1"/>
              </a:buClr>
              <a:buSzPts val="1900"/>
              <a:buChar char="●"/>
              <a:defRPr>
                <a:solidFill>
                  <a:schemeClr val="dk1"/>
                </a:solidFill>
              </a:defRPr>
            </a:lvl7pPr>
            <a:lvl8pPr marL="3657600" lvl="7" indent="-349250">
              <a:spcBef>
                <a:spcPts val="2100"/>
              </a:spcBef>
              <a:spcAft>
                <a:spcPts val="0"/>
              </a:spcAft>
              <a:buClr>
                <a:schemeClr val="dk1"/>
              </a:buClr>
              <a:buSzPts val="1900"/>
              <a:buChar char="○"/>
              <a:defRPr>
                <a:solidFill>
                  <a:schemeClr val="dk1"/>
                </a:solidFill>
              </a:defRPr>
            </a:lvl8pPr>
            <a:lvl9pPr marL="4114800" lvl="8" indent="-349250">
              <a:spcBef>
                <a:spcPts val="2100"/>
              </a:spcBef>
              <a:spcAft>
                <a:spcPts val="2100"/>
              </a:spcAft>
              <a:buClr>
                <a:schemeClr val="dk1"/>
              </a:buClr>
              <a:buSzPts val="1900"/>
              <a:buChar char="■"/>
              <a:defRPr>
                <a:solidFill>
                  <a:schemeClr val="dk1"/>
                </a:solidFill>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2100"/>
              </a:spcBef>
              <a:spcAft>
                <a:spcPts val="0"/>
              </a:spcAft>
              <a:buClr>
                <a:schemeClr val="lt2"/>
              </a:buClr>
              <a:buSzPts val="1900"/>
              <a:buChar char="○"/>
              <a:defRPr sz="1900">
                <a:solidFill>
                  <a:schemeClr val="lt2"/>
                </a:solidFill>
              </a:defRPr>
            </a:lvl2pPr>
            <a:lvl3pPr marL="1371600" lvl="2" indent="-349250">
              <a:lnSpc>
                <a:spcPct val="115000"/>
              </a:lnSpc>
              <a:spcBef>
                <a:spcPts val="2100"/>
              </a:spcBef>
              <a:spcAft>
                <a:spcPts val="0"/>
              </a:spcAft>
              <a:buClr>
                <a:schemeClr val="lt2"/>
              </a:buClr>
              <a:buSzPts val="1900"/>
              <a:buChar char="■"/>
              <a:defRPr sz="1900">
                <a:solidFill>
                  <a:schemeClr val="lt2"/>
                </a:solidFill>
              </a:defRPr>
            </a:lvl3pPr>
            <a:lvl4pPr marL="1828800" lvl="3" indent="-349250">
              <a:lnSpc>
                <a:spcPct val="115000"/>
              </a:lnSpc>
              <a:spcBef>
                <a:spcPts val="2100"/>
              </a:spcBef>
              <a:spcAft>
                <a:spcPts val="0"/>
              </a:spcAft>
              <a:buClr>
                <a:schemeClr val="lt2"/>
              </a:buClr>
              <a:buSzPts val="1900"/>
              <a:buChar char="●"/>
              <a:defRPr sz="1900">
                <a:solidFill>
                  <a:schemeClr val="lt2"/>
                </a:solidFill>
              </a:defRPr>
            </a:lvl4pPr>
            <a:lvl5pPr marL="2286000" lvl="4" indent="-349250">
              <a:lnSpc>
                <a:spcPct val="115000"/>
              </a:lnSpc>
              <a:spcBef>
                <a:spcPts val="2100"/>
              </a:spcBef>
              <a:spcAft>
                <a:spcPts val="0"/>
              </a:spcAft>
              <a:buClr>
                <a:schemeClr val="lt2"/>
              </a:buClr>
              <a:buSzPts val="1900"/>
              <a:buChar char="○"/>
              <a:defRPr sz="1900">
                <a:solidFill>
                  <a:schemeClr val="lt2"/>
                </a:solidFill>
              </a:defRPr>
            </a:lvl5pPr>
            <a:lvl6pPr marL="2743200" lvl="5" indent="-349250">
              <a:lnSpc>
                <a:spcPct val="115000"/>
              </a:lnSpc>
              <a:spcBef>
                <a:spcPts val="2100"/>
              </a:spcBef>
              <a:spcAft>
                <a:spcPts val="0"/>
              </a:spcAft>
              <a:buClr>
                <a:schemeClr val="lt2"/>
              </a:buClr>
              <a:buSzPts val="1900"/>
              <a:buChar char="■"/>
              <a:defRPr sz="1900">
                <a:solidFill>
                  <a:schemeClr val="lt2"/>
                </a:solidFill>
              </a:defRPr>
            </a:lvl6pPr>
            <a:lvl7pPr marL="3200400" lvl="6" indent="-349250">
              <a:lnSpc>
                <a:spcPct val="115000"/>
              </a:lnSpc>
              <a:spcBef>
                <a:spcPts val="2100"/>
              </a:spcBef>
              <a:spcAft>
                <a:spcPts val="0"/>
              </a:spcAft>
              <a:buClr>
                <a:schemeClr val="lt2"/>
              </a:buClr>
              <a:buSzPts val="1900"/>
              <a:buChar char="●"/>
              <a:defRPr sz="1900">
                <a:solidFill>
                  <a:schemeClr val="lt2"/>
                </a:solidFill>
              </a:defRPr>
            </a:lvl7pPr>
            <a:lvl8pPr marL="3657600" lvl="7" indent="-349250">
              <a:lnSpc>
                <a:spcPct val="115000"/>
              </a:lnSpc>
              <a:spcBef>
                <a:spcPts val="2100"/>
              </a:spcBef>
              <a:spcAft>
                <a:spcPts val="0"/>
              </a:spcAft>
              <a:buClr>
                <a:schemeClr val="lt2"/>
              </a:buClr>
              <a:buSzPts val="1900"/>
              <a:buChar char="○"/>
              <a:defRPr sz="1900">
                <a:solidFill>
                  <a:schemeClr val="lt2"/>
                </a:solidFill>
              </a:defRPr>
            </a:lvl8pPr>
            <a:lvl9pPr marL="4114800" lvl="8" indent="-349250">
              <a:lnSpc>
                <a:spcPct val="115000"/>
              </a:lnSpc>
              <a:spcBef>
                <a:spcPts val="2100"/>
              </a:spcBef>
              <a:spcAft>
                <a:spcPts val="2100"/>
              </a:spcAft>
              <a:buClr>
                <a:schemeClr val="lt2"/>
              </a:buClr>
              <a:buSzPts val="1900"/>
              <a:buChar char="■"/>
              <a:defRPr sz="1900">
                <a:solidFill>
                  <a:schemeClr val="lt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07900" y="2333850"/>
            <a:ext cx="10385100" cy="2190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a:t>Robot Data Visualization </a:t>
            </a:r>
            <a:br>
              <a:rPr lang="en-US" sz="6000"/>
            </a:br>
            <a:endParaRPr sz="6000"/>
          </a:p>
        </p:txBody>
      </p:sp>
      <p:sp>
        <p:nvSpPr>
          <p:cNvPr id="66" name="Google Shape;66;p14"/>
          <p:cNvSpPr txBox="1"/>
          <p:nvPr/>
        </p:nvSpPr>
        <p:spPr>
          <a:xfrm>
            <a:off x="2315304" y="3478653"/>
            <a:ext cx="71703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Presented By: Ray Adler, </a:t>
            </a:r>
            <a:r>
              <a:rPr lang="en-US" sz="1800" b="0" i="0" u="none" strike="noStrike" cap="none">
                <a:solidFill>
                  <a:schemeClr val="dk1"/>
                </a:solidFill>
                <a:latin typeface="Calibri"/>
                <a:ea typeface="Calibri"/>
                <a:cs typeface="Calibri"/>
                <a:sym typeface="Calibri"/>
              </a:rPr>
              <a:t>Ken Latimer, </a:t>
            </a:r>
            <a:r>
              <a:rPr lang="en-US" sz="1800">
                <a:solidFill>
                  <a:schemeClr val="dk1"/>
                </a:solidFill>
                <a:latin typeface="Calibri"/>
                <a:ea typeface="Calibri"/>
                <a:cs typeface="Calibri"/>
                <a:sym typeface="Calibri"/>
              </a:rPr>
              <a:t> Robin Li</a:t>
            </a:r>
            <a:r>
              <a:rPr lang="en-US" sz="1800" b="0" i="0" u="none" strike="noStrike" cap="none">
                <a:solidFill>
                  <a:schemeClr val="dk1"/>
                </a:solidFill>
                <a:latin typeface="Calibri"/>
                <a:ea typeface="Calibri"/>
                <a:cs typeface="Calibri"/>
                <a:sym typeface="Calibri"/>
              </a:rPr>
              <a:t>, and Hao Wu</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7" name="Google Shape;67;p1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68" name="Google Shape;68;p1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Remaining Work</a:t>
            </a:r>
            <a:endParaRPr dirty="0"/>
          </a:p>
        </p:txBody>
      </p:sp>
      <p:sp>
        <p:nvSpPr>
          <p:cNvPr id="155" name="Google Shape;155;p23"/>
          <p:cNvSpPr txBox="1">
            <a:spLocks noGrp="1"/>
          </p:cNvSpPr>
          <p:nvPr>
            <p:ph type="body" idx="1"/>
          </p:nvPr>
        </p:nvSpPr>
        <p:spPr>
          <a:xfrm>
            <a:off x="838200" y="1825625"/>
            <a:ext cx="4976617" cy="4351200"/>
          </a:xfrm>
          <a:prstGeom prst="rect">
            <a:avLst/>
          </a:prstGeom>
          <a:noFill/>
          <a:ln>
            <a:noFill/>
          </a:ln>
        </p:spPr>
        <p:txBody>
          <a:bodyPr spcFirstLastPara="1" wrap="square" lIns="91425" tIns="45700" rIns="91425" bIns="45700" anchor="t" anchorCtr="0">
            <a:noAutofit/>
          </a:bodyPr>
          <a:lstStyle/>
          <a:p>
            <a:pPr marL="228600" marR="0" lvl="0" indent="-165100" algn="l" rtl="0">
              <a:lnSpc>
                <a:spcPct val="200000"/>
              </a:lnSpc>
              <a:spcBef>
                <a:spcPts val="0"/>
              </a:spcBef>
              <a:spcAft>
                <a:spcPts val="0"/>
              </a:spcAft>
              <a:buSzPts val="1800"/>
              <a:buChar char="●"/>
            </a:pPr>
            <a:r>
              <a:rPr lang="en-US" dirty="0"/>
              <a:t>Write remaining unit tests</a:t>
            </a:r>
            <a:endParaRPr dirty="0"/>
          </a:p>
          <a:p>
            <a:pPr marL="228600" marR="0" lvl="0" indent="-165100" algn="l" rtl="0">
              <a:lnSpc>
                <a:spcPct val="200000"/>
              </a:lnSpc>
              <a:spcBef>
                <a:spcPts val="0"/>
              </a:spcBef>
              <a:spcAft>
                <a:spcPts val="0"/>
              </a:spcAft>
              <a:buSzPts val="1800"/>
              <a:buChar char="●"/>
            </a:pPr>
            <a:r>
              <a:rPr lang="en-US" dirty="0"/>
              <a:t>Make into module</a:t>
            </a:r>
            <a:endParaRPr dirty="0"/>
          </a:p>
          <a:p>
            <a:pPr marL="228600" marR="0" lvl="0" indent="-165100" algn="l" rtl="0">
              <a:lnSpc>
                <a:spcPct val="200000"/>
              </a:lnSpc>
              <a:spcBef>
                <a:spcPts val="0"/>
              </a:spcBef>
              <a:spcAft>
                <a:spcPts val="0"/>
              </a:spcAft>
              <a:buSzPts val="1800"/>
              <a:buChar char="●"/>
            </a:pPr>
            <a:r>
              <a:rPr lang="en-US" dirty="0"/>
              <a:t>Review all modules</a:t>
            </a:r>
            <a:endParaRPr dirty="0"/>
          </a:p>
          <a:p>
            <a:pPr marL="685800" marR="0" lvl="1" indent="-228600" algn="l" rtl="0">
              <a:lnSpc>
                <a:spcPct val="200000"/>
              </a:lnSpc>
              <a:spcBef>
                <a:spcPts val="0"/>
              </a:spcBef>
              <a:spcAft>
                <a:spcPts val="0"/>
              </a:spcAft>
              <a:buSzPts val="1800"/>
              <a:buChar char="○"/>
            </a:pPr>
            <a:r>
              <a:rPr lang="en-US" dirty="0"/>
              <a:t>PEP8 Compliance</a:t>
            </a:r>
            <a:endParaRPr dirty="0"/>
          </a:p>
          <a:p>
            <a:pPr marL="685800" marR="0" lvl="1" indent="-228600" algn="l" rtl="0">
              <a:lnSpc>
                <a:spcPct val="200000"/>
              </a:lnSpc>
              <a:spcBef>
                <a:spcPts val="0"/>
              </a:spcBef>
              <a:spcAft>
                <a:spcPts val="0"/>
              </a:spcAft>
              <a:buSzPts val="1800"/>
              <a:buChar char="○"/>
            </a:pPr>
            <a:r>
              <a:rPr lang="en-US" dirty="0"/>
              <a:t>Add annotation for automatic doc generation</a:t>
            </a:r>
            <a:endParaRPr dirty="0"/>
          </a:p>
          <a:p>
            <a:pPr marL="228600" marR="0" lvl="0" indent="0" algn="l" rtl="0">
              <a:lnSpc>
                <a:spcPct val="90000"/>
              </a:lnSpc>
              <a:spcBef>
                <a:spcPts val="0"/>
              </a:spcBef>
              <a:spcAft>
                <a:spcPts val="0"/>
              </a:spcAft>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2100"/>
              </a:spcAft>
              <a:buClr>
                <a:schemeClr val="dk1"/>
              </a:buClr>
              <a:buSzPts val="2800"/>
              <a:buNone/>
            </a:pPr>
            <a:endParaRPr dirty="0"/>
          </a:p>
        </p:txBody>
      </p:sp>
      <p:pic>
        <p:nvPicPr>
          <p:cNvPr id="156" name="Google Shape;156;p23"/>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57" name="Google Shape;157;p23"/>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4" name="Picture 3">
            <a:extLst>
              <a:ext uri="{FF2B5EF4-FFF2-40B4-BE49-F238E27FC236}">
                <a16:creationId xmlns:a16="http://schemas.microsoft.com/office/drawing/2014/main" id="{97EF0C7E-9B84-B149-B9A2-947229614231}"/>
              </a:ext>
            </a:extLst>
          </p:cNvPr>
          <p:cNvPicPr>
            <a:picLocks noChangeAspect="1"/>
          </p:cNvPicPr>
          <p:nvPr/>
        </p:nvPicPr>
        <p:blipFill>
          <a:blip r:embed="rId4"/>
          <a:stretch>
            <a:fillRect/>
          </a:stretch>
        </p:blipFill>
        <p:spPr>
          <a:xfrm>
            <a:off x="6748382" y="338723"/>
            <a:ext cx="3087542" cy="61541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Text Placeholder 2"/>
          <p:cNvSpPr>
            <a:spLocks noGrp="1"/>
          </p:cNvSpPr>
          <p:nvPr>
            <p:ph type="body" idx="1"/>
          </p:nvPr>
        </p:nvSpPr>
        <p:spPr/>
        <p:txBody>
          <a:bodyPr/>
          <a:lstStyle/>
          <a:p>
            <a:r>
              <a:rPr lang="en-US" dirty="0"/>
              <a:t>Additional Functionality:</a:t>
            </a:r>
          </a:p>
          <a:p>
            <a:pPr lvl="1"/>
            <a:r>
              <a:rPr lang="en-US" dirty="0"/>
              <a:t>Visualize </a:t>
            </a:r>
            <a:r>
              <a:rPr lang="en-US" dirty="0" err="1"/>
              <a:t>Odometry</a:t>
            </a:r>
            <a:r>
              <a:rPr lang="en-US" dirty="0"/>
              <a:t> Data</a:t>
            </a:r>
          </a:p>
          <a:p>
            <a:pPr lvl="1"/>
            <a:r>
              <a:rPr lang="en-US" dirty="0"/>
              <a:t>Determine Robot Pose</a:t>
            </a:r>
          </a:p>
          <a:p>
            <a:pPr lvl="1"/>
            <a:r>
              <a:rPr lang="en-US" dirty="0"/>
              <a:t>Overlay Lidar on Map</a:t>
            </a:r>
          </a:p>
          <a:p>
            <a:pPr lvl="1"/>
            <a:endParaRPr lang="en-US" dirty="0"/>
          </a:p>
          <a:p>
            <a:pPr lvl="1"/>
            <a:endParaRPr lang="en-US" dirty="0"/>
          </a:p>
        </p:txBody>
      </p:sp>
    </p:spTree>
    <p:extLst>
      <p:ext uri="{BB962C8B-B14F-4D97-AF65-F5344CB8AC3E}">
        <p14:creationId xmlns:p14="http://schemas.microsoft.com/office/powerpoint/2010/main" val="80367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66" name="Google Shape;166;p2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67" name="Google Shape;167;p24"/>
          <p:cNvSpPr txBox="1"/>
          <p:nvPr/>
        </p:nvSpPr>
        <p:spPr>
          <a:xfrm>
            <a:off x="3241494" y="2896050"/>
            <a:ext cx="5709000" cy="106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a:solidFill>
                  <a:schemeClr val="dk1"/>
                </a:solidFill>
                <a:latin typeface="Calibri"/>
                <a:ea typeface="Calibri"/>
                <a:cs typeface="Calibri"/>
                <a:sym typeface="Calibri"/>
              </a:rPr>
              <a:t>Questions?</a:t>
            </a:r>
            <a:endParaRPr sz="4800"/>
          </a:p>
        </p:txBody>
      </p:sp>
      <p:pic>
        <p:nvPicPr>
          <p:cNvPr id="168" name="Google Shape;168;p24"/>
          <p:cNvPicPr preferRelativeResize="0"/>
          <p:nvPr/>
        </p:nvPicPr>
        <p:blipFill rotWithShape="1">
          <a:blip r:embed="rId4">
            <a:alphaModFix/>
          </a:blip>
          <a:srcRect/>
          <a:stretch/>
        </p:blipFill>
        <p:spPr>
          <a:xfrm>
            <a:off x="138513" y="6555213"/>
            <a:ext cx="2721259" cy="2138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1664"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Motivation &amp; Solution</a:t>
            </a:r>
            <a:endParaRPr dirty="0"/>
          </a:p>
        </p:txBody>
      </p:sp>
      <p:sp>
        <p:nvSpPr>
          <p:cNvPr id="75" name="Google Shape;75;p15"/>
          <p:cNvSpPr txBox="1">
            <a:spLocks noGrp="1"/>
          </p:cNvSpPr>
          <p:nvPr>
            <p:ph type="body" idx="1"/>
          </p:nvPr>
        </p:nvSpPr>
        <p:spPr>
          <a:xfrm>
            <a:off x="361675" y="1557025"/>
            <a:ext cx="8066400" cy="409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000"/>
              <a:t>Motivation: Robot data is difficult to work with!</a:t>
            </a:r>
            <a:endParaRPr sz="3000"/>
          </a:p>
          <a:p>
            <a:pPr marL="457200" lvl="0" indent="-381000" algn="l" rtl="0">
              <a:spcBef>
                <a:spcPts val="2100"/>
              </a:spcBef>
              <a:spcAft>
                <a:spcPts val="0"/>
              </a:spcAft>
              <a:buSzPts val="2400"/>
              <a:buChar char="●"/>
            </a:pPr>
            <a:r>
              <a:rPr lang="en-US"/>
              <a:t>Difficult to interpret and data sets are large</a:t>
            </a:r>
            <a:endParaRPr/>
          </a:p>
          <a:p>
            <a:pPr marL="457200" lvl="0" indent="-381000" algn="l" rtl="0">
              <a:spcBef>
                <a:spcPts val="0"/>
              </a:spcBef>
              <a:spcAft>
                <a:spcPts val="0"/>
              </a:spcAft>
              <a:buSzPts val="2400"/>
              <a:buChar char="●"/>
            </a:pPr>
            <a:r>
              <a:rPr lang="en-US"/>
              <a:t>A lot of time is spent processing data:</a:t>
            </a:r>
            <a:endParaRPr/>
          </a:p>
          <a:p>
            <a:pPr marL="914400" lvl="1" indent="-381000" algn="l" rtl="0">
              <a:spcBef>
                <a:spcPts val="0"/>
              </a:spcBef>
              <a:spcAft>
                <a:spcPts val="0"/>
              </a:spcAft>
              <a:buSzPts val="2400"/>
              <a:buChar char="○"/>
            </a:pPr>
            <a:r>
              <a:rPr lang="en-US" sz="2400"/>
              <a:t>Reformatting</a:t>
            </a:r>
            <a:endParaRPr sz="2400"/>
          </a:p>
          <a:p>
            <a:pPr marL="914400" lvl="1" indent="-381000" algn="l" rtl="0">
              <a:spcBef>
                <a:spcPts val="0"/>
              </a:spcBef>
              <a:spcAft>
                <a:spcPts val="0"/>
              </a:spcAft>
              <a:buSzPts val="2400"/>
              <a:buChar char="○"/>
            </a:pPr>
            <a:r>
              <a:rPr lang="en-US" sz="2400"/>
              <a:t>Visualizing</a:t>
            </a:r>
            <a:endParaRPr sz="2400"/>
          </a:p>
          <a:p>
            <a:pPr marL="0" lvl="0" indent="0" algn="l" rtl="0">
              <a:spcBef>
                <a:spcPts val="2100"/>
              </a:spcBef>
              <a:spcAft>
                <a:spcPts val="0"/>
              </a:spcAft>
              <a:buNone/>
            </a:pPr>
            <a:r>
              <a:rPr lang="en-US"/>
              <a:t>This time could be spent furthering research!</a:t>
            </a:r>
            <a:endParaRPr sz="2400"/>
          </a:p>
          <a:p>
            <a:pPr marL="0" lvl="0" indent="0" algn="l" rtl="0">
              <a:spcBef>
                <a:spcPts val="2100"/>
              </a:spcBef>
              <a:spcAft>
                <a:spcPts val="2100"/>
              </a:spcAft>
              <a:buNone/>
            </a:pPr>
            <a:r>
              <a:rPr lang="en-US" sz="3000"/>
              <a:t>Solution: Create a tool that allows roboticists to easily access and visualize robot data</a:t>
            </a:r>
            <a:endParaRPr sz="3000"/>
          </a:p>
        </p:txBody>
      </p:sp>
      <p:pic>
        <p:nvPicPr>
          <p:cNvPr id="76" name="Google Shape;76;p15"/>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77" name="Google Shape;77;p15"/>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78" name="Google Shape;78;p15"/>
          <p:cNvPicPr preferRelativeResize="0"/>
          <p:nvPr/>
        </p:nvPicPr>
        <p:blipFill rotWithShape="1">
          <a:blip r:embed="rId4">
            <a:alphaModFix/>
          </a:blip>
          <a:srcRect l="25334"/>
          <a:stretch/>
        </p:blipFill>
        <p:spPr>
          <a:xfrm>
            <a:off x="8375275" y="2570251"/>
            <a:ext cx="3456399" cy="260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Sources</a:t>
            </a:r>
            <a:endParaRPr/>
          </a:p>
        </p:txBody>
      </p:sp>
      <p:sp>
        <p:nvSpPr>
          <p:cNvPr id="85" name="Google Shape;85;p16"/>
          <p:cNvSpPr txBox="1">
            <a:spLocks noGrp="1"/>
          </p:cNvSpPr>
          <p:nvPr>
            <p:ph type="body" idx="1"/>
          </p:nvPr>
        </p:nvSpPr>
        <p:spPr>
          <a:xfrm>
            <a:off x="584200" y="1809750"/>
            <a:ext cx="6855300" cy="4351200"/>
          </a:xfrm>
          <a:prstGeom prst="rect">
            <a:avLst/>
          </a:prstGeom>
        </p:spPr>
        <p:txBody>
          <a:bodyPr spcFirstLastPara="1" wrap="square" lIns="91425" tIns="45700" rIns="91425" bIns="45700" anchor="t" anchorCtr="0">
            <a:noAutofit/>
          </a:bodyPr>
          <a:lstStyle/>
          <a:p>
            <a:pPr marL="457200" lvl="0" indent="-419100" algn="l" rtl="0">
              <a:spcBef>
                <a:spcPts val="1000"/>
              </a:spcBef>
              <a:spcAft>
                <a:spcPts val="0"/>
              </a:spcAft>
              <a:buSzPts val="3000"/>
              <a:buChar char="●"/>
            </a:pPr>
            <a:r>
              <a:rPr lang="en-US" dirty="0"/>
              <a:t>The University of Michigan North Campus Long-Term Vision and LIDAR Dataset.</a:t>
            </a:r>
            <a:endParaRPr dirty="0"/>
          </a:p>
          <a:p>
            <a:pPr marL="914400" lvl="1" indent="-342900" algn="l" rtl="0">
              <a:spcBef>
                <a:spcPts val="0"/>
              </a:spcBef>
              <a:spcAft>
                <a:spcPts val="0"/>
              </a:spcAft>
              <a:buSzPts val="1800"/>
              <a:buChar char="○"/>
            </a:pPr>
            <a:r>
              <a:rPr lang="en-US" dirty="0"/>
              <a:t>GPS</a:t>
            </a:r>
            <a:endParaRPr dirty="0"/>
          </a:p>
          <a:p>
            <a:pPr marL="914400" lvl="1" indent="-342900" algn="l" rtl="0">
              <a:spcBef>
                <a:spcPts val="0"/>
              </a:spcBef>
              <a:spcAft>
                <a:spcPts val="0"/>
              </a:spcAft>
              <a:buSzPts val="1800"/>
              <a:buChar char="○"/>
            </a:pPr>
            <a:r>
              <a:rPr lang="en-US" dirty="0"/>
              <a:t>LIDAR</a:t>
            </a:r>
            <a:endParaRPr dirty="0"/>
          </a:p>
          <a:p>
            <a:pPr marL="457200" lvl="0" indent="-419100" algn="l" rtl="0">
              <a:spcBef>
                <a:spcPts val="0"/>
              </a:spcBef>
              <a:spcAft>
                <a:spcPts val="0"/>
              </a:spcAft>
              <a:buSzPts val="3000"/>
              <a:buChar char="●"/>
            </a:pPr>
            <a:r>
              <a:rPr lang="en-US" dirty="0"/>
              <a:t>staticmap API</a:t>
            </a:r>
            <a:endParaRPr dirty="0"/>
          </a:p>
          <a:p>
            <a:pPr marL="914400" lvl="1" indent="-342900" algn="l" rtl="0">
              <a:spcBef>
                <a:spcPts val="0"/>
              </a:spcBef>
              <a:spcAft>
                <a:spcPts val="0"/>
              </a:spcAft>
              <a:buSzPts val="1800"/>
              <a:buChar char="○"/>
            </a:pPr>
            <a:r>
              <a:rPr lang="en-US" dirty="0"/>
              <a:t>Map Overlay that provides street and landmark data</a:t>
            </a:r>
            <a:endParaRPr dirty="0"/>
          </a:p>
        </p:txBody>
      </p:sp>
      <p:sp>
        <p:nvSpPr>
          <p:cNvPr id="86" name="Google Shape;86;p16"/>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87" name="Google Shape;87;p16"/>
          <p:cNvPicPr preferRelativeResize="0"/>
          <p:nvPr/>
        </p:nvPicPr>
        <p:blipFill>
          <a:blip r:embed="rId3">
            <a:alphaModFix/>
          </a:blip>
          <a:stretch>
            <a:fillRect/>
          </a:stretch>
        </p:blipFill>
        <p:spPr>
          <a:xfrm>
            <a:off x="7368425" y="365125"/>
            <a:ext cx="4447701" cy="2965134"/>
          </a:xfrm>
          <a:prstGeom prst="rect">
            <a:avLst/>
          </a:prstGeom>
          <a:noFill/>
          <a:ln>
            <a:noFill/>
          </a:ln>
        </p:spPr>
      </p:pic>
      <p:sp>
        <p:nvSpPr>
          <p:cNvPr id="88" name="Google Shape;88;p16"/>
          <p:cNvSpPr txBox="1"/>
          <p:nvPr/>
        </p:nvSpPr>
        <p:spPr>
          <a:xfrm>
            <a:off x="7439500" y="1929000"/>
            <a:ext cx="54789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FFFFFF"/>
                </a:solidFill>
              </a:rPr>
              <a:t>https://rpm.engin.umich.edu/facilities/north-campus-photos/</a:t>
            </a:r>
            <a:endParaRPr sz="900">
              <a:solidFill>
                <a:srgbClr val="FFFFFF"/>
              </a:solidFill>
            </a:endParaRPr>
          </a:p>
        </p:txBody>
      </p:sp>
      <p:pic>
        <p:nvPicPr>
          <p:cNvPr id="89" name="Google Shape;89;p16"/>
          <p:cNvPicPr preferRelativeResize="0"/>
          <p:nvPr/>
        </p:nvPicPr>
        <p:blipFill>
          <a:blip r:embed="rId4">
            <a:alphaModFix/>
          </a:blip>
          <a:stretch>
            <a:fillRect/>
          </a:stretch>
        </p:blipFill>
        <p:spPr>
          <a:xfrm>
            <a:off x="8752550" y="3627350"/>
            <a:ext cx="2002003" cy="2669337"/>
          </a:xfrm>
          <a:prstGeom prst="rect">
            <a:avLst/>
          </a:prstGeom>
          <a:noFill/>
          <a:ln>
            <a:noFill/>
          </a:ln>
        </p:spPr>
      </p:pic>
      <p:sp>
        <p:nvSpPr>
          <p:cNvPr id="90" name="Google Shape;90;p16"/>
          <p:cNvSpPr txBox="1"/>
          <p:nvPr/>
        </p:nvSpPr>
        <p:spPr>
          <a:xfrm>
            <a:off x="8586025" y="4910850"/>
            <a:ext cx="3865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FFFFFF"/>
                </a:solidFill>
              </a:rPr>
              <a:t>https://github.com/komoot/staticmap</a:t>
            </a:r>
            <a:endParaRPr sz="1100" dirty="0">
              <a:solidFill>
                <a:srgbClr val="FFFFFF"/>
              </a:solidFill>
            </a:endParaRPr>
          </a:p>
        </p:txBody>
      </p:sp>
      <p:pic>
        <p:nvPicPr>
          <p:cNvPr id="9" name="Google Shape;98;p17">
            <a:extLst>
              <a:ext uri="{FF2B5EF4-FFF2-40B4-BE49-F238E27FC236}">
                <a16:creationId xmlns:a16="http://schemas.microsoft.com/office/drawing/2014/main" id="{F39861B8-83FA-4B6C-835C-E546CDDC4739}"/>
              </a:ext>
            </a:extLst>
          </p:cNvPr>
          <p:cNvPicPr preferRelativeResize="0"/>
          <p:nvPr/>
        </p:nvPicPr>
        <p:blipFill rotWithShape="1">
          <a:blip r:embed="rId5">
            <a:alphaModFix/>
          </a:blip>
          <a:srcRect/>
          <a:stretch/>
        </p:blipFill>
        <p:spPr>
          <a:xfrm>
            <a:off x="138513" y="6555213"/>
            <a:ext cx="2721259" cy="2138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Tool Requirements</a:t>
            </a:r>
            <a:endParaRPr/>
          </a:p>
        </p:txBody>
      </p:sp>
      <p:sp>
        <p:nvSpPr>
          <p:cNvPr id="97" name="Google Shape;97;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1000"/>
              </a:spcBef>
              <a:spcAft>
                <a:spcPts val="0"/>
              </a:spcAft>
              <a:buNone/>
            </a:pPr>
            <a:r>
              <a:rPr lang="en-US"/>
              <a:t>Requirement 1: Download and Condition Data</a:t>
            </a:r>
            <a:endParaRPr/>
          </a:p>
          <a:p>
            <a:pPr marL="0" marR="0" lvl="0" indent="0" algn="l" rtl="0">
              <a:lnSpc>
                <a:spcPct val="90000"/>
              </a:lnSpc>
              <a:spcBef>
                <a:spcPts val="2100"/>
              </a:spcBef>
              <a:spcAft>
                <a:spcPts val="0"/>
              </a:spcAft>
              <a:buNone/>
            </a:pPr>
            <a:r>
              <a:rPr lang="en-US"/>
              <a:t>Requirement 2: Robot Path Visualization</a:t>
            </a:r>
            <a:endParaRPr/>
          </a:p>
          <a:p>
            <a:pPr marL="0" marR="0" lvl="0" indent="0" algn="l" rtl="0">
              <a:lnSpc>
                <a:spcPct val="90000"/>
              </a:lnSpc>
              <a:spcBef>
                <a:spcPts val="2100"/>
              </a:spcBef>
              <a:spcAft>
                <a:spcPts val="0"/>
              </a:spcAft>
              <a:buNone/>
            </a:pPr>
            <a:r>
              <a:rPr lang="en-US"/>
              <a:t>Requirement 3: Visualize Robot Environment</a:t>
            </a:r>
            <a:endParaRPr/>
          </a:p>
          <a:p>
            <a:pPr marL="0" marR="0" lvl="0" indent="0" algn="l" rtl="0">
              <a:lnSpc>
                <a:spcPct val="90000"/>
              </a:lnSpc>
              <a:spcBef>
                <a:spcPts val="2100"/>
              </a:spcBef>
              <a:spcAft>
                <a:spcPts val="0"/>
              </a:spcAft>
              <a:buNone/>
            </a:pPr>
            <a:r>
              <a:rPr lang="en-US"/>
              <a:t>Requirement 4: Accessible User Interface</a:t>
            </a:r>
            <a:endParaRPr/>
          </a:p>
          <a:p>
            <a:pPr marL="0" lvl="0" indent="0" algn="l" rtl="0">
              <a:spcBef>
                <a:spcPts val="2100"/>
              </a:spcBef>
              <a:spcAft>
                <a:spcPts val="2100"/>
              </a:spcAft>
              <a:buNone/>
            </a:pPr>
            <a:endParaRPr/>
          </a:p>
        </p:txBody>
      </p:sp>
      <p:pic>
        <p:nvPicPr>
          <p:cNvPr id="98" name="Google Shape;98;p17"/>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99" name="Google Shape;99;p17"/>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1: Download and Condition Data</a:t>
            </a:r>
            <a:endParaRPr/>
          </a:p>
        </p:txBody>
      </p:sp>
      <p:sp>
        <p:nvSpPr>
          <p:cNvPr id="106" name="Google Shape;106;p18"/>
          <p:cNvSpPr txBox="1">
            <a:spLocks noGrp="1"/>
          </p:cNvSpPr>
          <p:nvPr>
            <p:ph type="body" idx="1"/>
          </p:nvPr>
        </p:nvSpPr>
        <p:spPr>
          <a:xfrm>
            <a:off x="838200" y="1607600"/>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DataManager Module</a:t>
            </a:r>
            <a:endParaRPr dirty="0"/>
          </a:p>
          <a:p>
            <a:pPr marL="0" lvl="0" indent="0" algn="l" rtl="0">
              <a:spcBef>
                <a:spcPts val="2100"/>
              </a:spcBef>
              <a:spcAft>
                <a:spcPts val="2100"/>
              </a:spcAft>
              <a:buNone/>
            </a:pPr>
            <a:r>
              <a:rPr lang="en-US" dirty="0"/>
              <a:t>	</a:t>
            </a:r>
            <a:endParaRPr dirty="0"/>
          </a:p>
        </p:txBody>
      </p:sp>
      <p:pic>
        <p:nvPicPr>
          <p:cNvPr id="107" name="Google Shape;107;p18"/>
          <p:cNvPicPr preferRelativeResize="0"/>
          <p:nvPr/>
        </p:nvPicPr>
        <p:blipFill>
          <a:blip r:embed="rId3">
            <a:alphaModFix/>
          </a:blip>
          <a:stretch>
            <a:fillRect/>
          </a:stretch>
        </p:blipFill>
        <p:spPr>
          <a:xfrm>
            <a:off x="922427" y="2432527"/>
            <a:ext cx="6427928" cy="3381000"/>
          </a:xfrm>
          <a:prstGeom prst="rect">
            <a:avLst/>
          </a:prstGeom>
          <a:noFill/>
          <a:ln>
            <a:noFill/>
          </a:ln>
        </p:spPr>
      </p:pic>
      <p:pic>
        <p:nvPicPr>
          <p:cNvPr id="108" name="Google Shape;108;p18"/>
          <p:cNvPicPr preferRelativeResize="0"/>
          <p:nvPr/>
        </p:nvPicPr>
        <p:blipFill rotWithShape="1">
          <a:blip r:embed="rId4">
            <a:alphaModFix/>
          </a:blip>
          <a:srcRect/>
          <a:stretch/>
        </p:blipFill>
        <p:spPr>
          <a:xfrm>
            <a:off x="138513" y="6555213"/>
            <a:ext cx="2721259" cy="213878"/>
          </a:xfrm>
          <a:prstGeom prst="rect">
            <a:avLst/>
          </a:prstGeom>
          <a:noFill/>
          <a:ln>
            <a:noFill/>
          </a:ln>
        </p:spPr>
      </p:pic>
      <p:sp>
        <p:nvSpPr>
          <p:cNvPr id="109" name="Google Shape;109;p18"/>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2: Visualize Robot Path</a:t>
            </a:r>
            <a:endParaRPr/>
          </a:p>
        </p:txBody>
      </p:sp>
      <p:sp>
        <p:nvSpPr>
          <p:cNvPr id="116" name="Google Shape;116;p19"/>
          <p:cNvSpPr txBox="1">
            <a:spLocks noGrp="1"/>
          </p:cNvSpPr>
          <p:nvPr>
            <p:ph type="body" idx="1"/>
          </p:nvPr>
        </p:nvSpPr>
        <p:spPr>
          <a:xfrm>
            <a:off x="387728" y="1519875"/>
            <a:ext cx="5637600" cy="49014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r>
              <a:rPr lang="en-US" dirty="0"/>
              <a:t>GPS and Map Overlay Module</a:t>
            </a:r>
            <a:endParaRPr dirty="0"/>
          </a:p>
          <a:p>
            <a:pPr marL="914400" lvl="1" indent="-342900" algn="l" rtl="0">
              <a:spcBef>
                <a:spcPts val="2100"/>
              </a:spcBef>
              <a:spcAft>
                <a:spcPts val="0"/>
              </a:spcAft>
              <a:buSzPts val="1800"/>
              <a:buChar char="○"/>
            </a:pPr>
            <a:r>
              <a:rPr lang="en-US" dirty="0"/>
              <a:t>Get data from DataManager</a:t>
            </a:r>
            <a:endParaRPr dirty="0"/>
          </a:p>
          <a:p>
            <a:pPr marL="914400" lvl="1" indent="-342900" algn="l" rtl="0">
              <a:spcBef>
                <a:spcPts val="0"/>
              </a:spcBef>
              <a:spcAft>
                <a:spcPts val="0"/>
              </a:spcAft>
              <a:buSzPts val="1800"/>
              <a:buChar char="○"/>
            </a:pPr>
            <a:r>
              <a:rPr lang="en-US" dirty="0"/>
              <a:t>Subsample GPS data</a:t>
            </a:r>
            <a:endParaRPr dirty="0"/>
          </a:p>
          <a:p>
            <a:pPr marL="914400" lvl="1" indent="-342900" algn="l" rtl="0">
              <a:spcBef>
                <a:spcPts val="0"/>
              </a:spcBef>
              <a:spcAft>
                <a:spcPts val="0"/>
              </a:spcAft>
              <a:buSzPts val="1800"/>
              <a:buChar char="○"/>
            </a:pPr>
            <a:r>
              <a:rPr lang="en-US" dirty="0"/>
              <a:t>Use staticmap API </a:t>
            </a:r>
            <a:endParaRPr dirty="0"/>
          </a:p>
          <a:p>
            <a:pPr marL="1371600" lvl="2" indent="-342900" algn="l" rtl="0">
              <a:spcBef>
                <a:spcPts val="0"/>
              </a:spcBef>
              <a:spcAft>
                <a:spcPts val="0"/>
              </a:spcAft>
              <a:buSzPts val="1800"/>
              <a:buChar char="■"/>
            </a:pPr>
            <a:r>
              <a:rPr lang="en-US" dirty="0"/>
              <a:t>Problem here:</a:t>
            </a:r>
            <a:endParaRPr dirty="0"/>
          </a:p>
          <a:p>
            <a:pPr marL="1828800" lvl="3" indent="-342900" algn="l" rtl="0">
              <a:spcBef>
                <a:spcPts val="0"/>
              </a:spcBef>
              <a:spcAft>
                <a:spcPts val="0"/>
              </a:spcAft>
              <a:buSzPts val="1800"/>
              <a:buChar char="●"/>
            </a:pPr>
            <a:r>
              <a:rPr lang="en-US" dirty="0"/>
              <a:t>API can only generate picture full with line features</a:t>
            </a:r>
            <a:endParaRPr dirty="0"/>
          </a:p>
          <a:p>
            <a:pPr marL="1828800" lvl="3" indent="-342900" algn="l" rtl="0">
              <a:spcBef>
                <a:spcPts val="0"/>
              </a:spcBef>
              <a:spcAft>
                <a:spcPts val="0"/>
              </a:spcAft>
              <a:buSzPts val="1800"/>
              <a:buChar char="●"/>
            </a:pPr>
            <a:r>
              <a:rPr lang="en-US" dirty="0"/>
              <a:t>But we need to see path real-time</a:t>
            </a:r>
            <a:endParaRPr dirty="0"/>
          </a:p>
          <a:p>
            <a:pPr marL="1371600" lvl="2" indent="-342900" algn="l" rtl="0">
              <a:spcBef>
                <a:spcPts val="0"/>
              </a:spcBef>
              <a:spcAft>
                <a:spcPts val="0"/>
              </a:spcAft>
              <a:buSzPts val="1800"/>
              <a:buChar char="■"/>
            </a:pPr>
            <a:r>
              <a:rPr lang="en-US" dirty="0"/>
              <a:t>How to solve?</a:t>
            </a:r>
            <a:endParaRPr dirty="0"/>
          </a:p>
          <a:p>
            <a:pPr marL="1828800" lvl="3" indent="-342900" algn="l" rtl="0">
              <a:spcBef>
                <a:spcPts val="0"/>
              </a:spcBef>
              <a:spcAft>
                <a:spcPts val="0"/>
              </a:spcAft>
              <a:buSzPts val="1800"/>
              <a:buChar char="●"/>
            </a:pPr>
            <a:r>
              <a:rPr lang="en-US" dirty="0"/>
              <a:t>Override API to extract image with no features</a:t>
            </a:r>
            <a:endParaRPr dirty="0"/>
          </a:p>
          <a:p>
            <a:pPr marL="1828800" lvl="3" indent="-342900" algn="l" rtl="0">
              <a:spcBef>
                <a:spcPts val="0"/>
              </a:spcBef>
              <a:spcAft>
                <a:spcPts val="0"/>
              </a:spcAft>
              <a:buSzPts val="1800"/>
              <a:buChar char="●"/>
            </a:pPr>
            <a:r>
              <a:rPr lang="en-US" dirty="0"/>
              <a:t>Extract line features</a:t>
            </a:r>
            <a:endParaRPr dirty="0"/>
          </a:p>
          <a:p>
            <a:pPr marL="914400" lvl="1" indent="-342900" algn="l" rtl="0">
              <a:spcBef>
                <a:spcPts val="0"/>
              </a:spcBef>
              <a:spcAft>
                <a:spcPts val="0"/>
              </a:spcAft>
              <a:buSzPts val="1800"/>
              <a:buChar char="○"/>
            </a:pPr>
            <a:r>
              <a:rPr lang="en-US" dirty="0"/>
              <a:t>Use matplotlib to plot with line features</a:t>
            </a:r>
            <a:endParaRPr dirty="0"/>
          </a:p>
          <a:p>
            <a:pPr marL="0" lvl="0" indent="0" algn="l" rtl="0">
              <a:spcBef>
                <a:spcPts val="2100"/>
              </a:spcBef>
              <a:spcAft>
                <a:spcPts val="0"/>
              </a:spcAft>
              <a:buNone/>
            </a:pP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pic>
        <p:nvPicPr>
          <p:cNvPr id="117" name="Google Shape;117;p19"/>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18" name="Google Shape;118;p19"/>
          <p:cNvSpPr txBox="1"/>
          <p:nvPr/>
        </p:nvSpPr>
        <p:spPr>
          <a:xfrm>
            <a:off x="8574617" y="6492813"/>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19" name="Google Shape;119;p19"/>
          <p:cNvPicPr preferRelativeResize="0"/>
          <p:nvPr/>
        </p:nvPicPr>
        <p:blipFill>
          <a:blip r:embed="rId4">
            <a:alphaModFix/>
          </a:blip>
          <a:stretch>
            <a:fillRect/>
          </a:stretch>
        </p:blipFill>
        <p:spPr>
          <a:xfrm>
            <a:off x="6385175" y="1430575"/>
            <a:ext cx="5485275" cy="480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3: Visualize Robot Environment</a:t>
            </a:r>
            <a:endParaRPr/>
          </a:p>
        </p:txBody>
      </p:sp>
      <p:sp>
        <p:nvSpPr>
          <p:cNvPr id="126" name="Google Shape;126;p20"/>
          <p:cNvSpPr txBox="1">
            <a:spLocks noGrp="1"/>
          </p:cNvSpPr>
          <p:nvPr>
            <p:ph type="body" idx="1"/>
          </p:nvPr>
        </p:nvSpPr>
        <p:spPr>
          <a:xfrm>
            <a:off x="838200" y="1825625"/>
            <a:ext cx="5884200" cy="4351200"/>
          </a:xfrm>
          <a:prstGeom prst="rect">
            <a:avLst/>
          </a:prstGeom>
        </p:spPr>
        <p:txBody>
          <a:bodyPr spcFirstLastPara="1" wrap="square" lIns="91425" tIns="45700" rIns="91425" bIns="45700" anchor="t" anchorCtr="0">
            <a:noAutofit/>
          </a:bodyPr>
          <a:lstStyle/>
          <a:p>
            <a:pPr marL="457200" lvl="0" indent="0" algn="l" rtl="0">
              <a:lnSpc>
                <a:spcPct val="150000"/>
              </a:lnSpc>
              <a:spcBef>
                <a:spcPts val="1000"/>
              </a:spcBef>
              <a:spcAft>
                <a:spcPts val="0"/>
              </a:spcAft>
              <a:buNone/>
            </a:pPr>
            <a:r>
              <a:rPr lang="en-US" dirty="0"/>
              <a:t>LIDAR Module</a:t>
            </a:r>
            <a:endParaRPr dirty="0"/>
          </a:p>
          <a:p>
            <a:pPr marL="914400" marR="0" lvl="1" indent="-342900" algn="l" rtl="0">
              <a:lnSpc>
                <a:spcPct val="150000"/>
              </a:lnSpc>
              <a:spcBef>
                <a:spcPts val="0"/>
              </a:spcBef>
              <a:spcAft>
                <a:spcPts val="0"/>
              </a:spcAft>
              <a:buClr>
                <a:schemeClr val="dk1"/>
              </a:buClr>
              <a:buSzPts val="1800"/>
              <a:buFont typeface="Arial"/>
              <a:buChar char="○"/>
            </a:pPr>
            <a:r>
              <a:rPr lang="en-US" dirty="0"/>
              <a:t>Provides a LIDAR scan of what the robot sees</a:t>
            </a:r>
          </a:p>
          <a:p>
            <a:pPr marL="914400" marR="0" lvl="1" indent="-342900" algn="l" rtl="0">
              <a:lnSpc>
                <a:spcPct val="150000"/>
              </a:lnSpc>
              <a:spcBef>
                <a:spcPts val="0"/>
              </a:spcBef>
              <a:spcAft>
                <a:spcPts val="0"/>
              </a:spcAft>
              <a:buClr>
                <a:schemeClr val="dk1"/>
              </a:buClr>
              <a:buSzPts val="1800"/>
              <a:buFont typeface="Arial"/>
              <a:buChar char="○"/>
            </a:pPr>
            <a:r>
              <a:rPr lang="en-US" dirty="0"/>
              <a:t>Thresholds and removes erroneous values that are too close to the robot</a:t>
            </a:r>
          </a:p>
          <a:p>
            <a:pPr marL="914400" marR="0" lvl="1" indent="-342900" algn="l" rtl="0">
              <a:lnSpc>
                <a:spcPct val="150000"/>
              </a:lnSpc>
              <a:spcBef>
                <a:spcPts val="0"/>
              </a:spcBef>
              <a:spcAft>
                <a:spcPts val="0"/>
              </a:spcAft>
              <a:buClr>
                <a:schemeClr val="dk1"/>
              </a:buClr>
              <a:buSzPts val="1800"/>
              <a:buFont typeface="Arial"/>
              <a:buChar char="○"/>
            </a:pPr>
            <a:r>
              <a:rPr lang="en-US" dirty="0"/>
              <a:t>Overlays a bounding region showing limits of LIDAR scanner</a:t>
            </a:r>
          </a:p>
          <a:p>
            <a:pPr marL="914400" marR="0" lvl="1" indent="-342900" algn="l" rtl="0">
              <a:lnSpc>
                <a:spcPct val="150000"/>
              </a:lnSpc>
              <a:spcBef>
                <a:spcPts val="0"/>
              </a:spcBef>
              <a:spcAft>
                <a:spcPts val="0"/>
              </a:spcAft>
              <a:buClr>
                <a:schemeClr val="dk1"/>
              </a:buClr>
              <a:buSzPts val="1800"/>
              <a:buFont typeface="Arial"/>
              <a:buChar char="○"/>
            </a:pPr>
            <a:r>
              <a:rPr lang="en-US" dirty="0"/>
              <a:t>Outputs timestamp</a:t>
            </a:r>
            <a:endParaRPr dirty="0"/>
          </a:p>
        </p:txBody>
      </p:sp>
      <p:pic>
        <p:nvPicPr>
          <p:cNvPr id="127" name="Google Shape;127;p20"/>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28" name="Google Shape;128;p20"/>
          <p:cNvSpPr txBox="1"/>
          <p:nvPr/>
        </p:nvSpPr>
        <p:spPr>
          <a:xfrm>
            <a:off x="8566967" y="6430391"/>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2" name="Picture 1"/>
          <p:cNvPicPr>
            <a:picLocks noChangeAspect="1"/>
          </p:cNvPicPr>
          <p:nvPr/>
        </p:nvPicPr>
        <p:blipFill>
          <a:blip r:embed="rId4"/>
          <a:stretch>
            <a:fillRect/>
          </a:stretch>
        </p:blipFill>
        <p:spPr>
          <a:xfrm>
            <a:off x="6972300" y="2034457"/>
            <a:ext cx="4223472" cy="33735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100"/>
              <a:buFont typeface="Arial"/>
              <a:buNone/>
            </a:pPr>
            <a:r>
              <a:rPr lang="en-US"/>
              <a:t>Requirement 4: Accessible User Interface</a:t>
            </a:r>
            <a:endParaRPr/>
          </a:p>
        </p:txBody>
      </p:sp>
      <p:sp>
        <p:nvSpPr>
          <p:cNvPr id="136" name="Google Shape;136;p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500"/>
              </a:spcBef>
              <a:spcAft>
                <a:spcPts val="0"/>
              </a:spcAft>
              <a:buNone/>
            </a:pPr>
            <a:r>
              <a:rPr lang="en-US" dirty="0"/>
              <a:t>Graphical User Interface</a:t>
            </a:r>
            <a:endParaRPr dirty="0"/>
          </a:p>
          <a:p>
            <a:pPr marL="914400" marR="0" lvl="1" indent="-342900" algn="l" rtl="0">
              <a:lnSpc>
                <a:spcPct val="90000"/>
              </a:lnSpc>
              <a:spcBef>
                <a:spcPts val="600"/>
              </a:spcBef>
              <a:spcAft>
                <a:spcPts val="0"/>
              </a:spcAft>
              <a:buSzPts val="1800"/>
              <a:buChar char="○"/>
            </a:pPr>
            <a:r>
              <a:rPr lang="en-US" dirty="0"/>
              <a:t>Built using the Python tkinter module</a:t>
            </a:r>
          </a:p>
          <a:p>
            <a:pPr marL="914400" marR="0" lvl="1" indent="-342900" algn="l" rtl="0">
              <a:lnSpc>
                <a:spcPct val="90000"/>
              </a:lnSpc>
              <a:spcBef>
                <a:spcPts val="600"/>
              </a:spcBef>
              <a:spcAft>
                <a:spcPts val="0"/>
              </a:spcAft>
              <a:buSzPts val="1800"/>
              <a:buChar char="○"/>
            </a:pPr>
            <a:r>
              <a:rPr lang="en-US" dirty="0"/>
              <a:t>Controls</a:t>
            </a:r>
          </a:p>
          <a:p>
            <a:pPr lvl="2">
              <a:spcBef>
                <a:spcPts val="600"/>
              </a:spcBef>
              <a:buChar char="○"/>
            </a:pPr>
            <a:r>
              <a:rPr lang="en-US" dirty="0"/>
              <a:t>Load Data</a:t>
            </a:r>
          </a:p>
          <a:p>
            <a:pPr lvl="2">
              <a:spcBef>
                <a:spcPts val="600"/>
              </a:spcBef>
              <a:buChar char="○"/>
            </a:pPr>
            <a:r>
              <a:rPr lang="en-US" dirty="0"/>
              <a:t>Map On/Off</a:t>
            </a:r>
          </a:p>
          <a:p>
            <a:pPr lvl="2">
              <a:spcBef>
                <a:spcPts val="600"/>
              </a:spcBef>
              <a:buChar char="○"/>
            </a:pPr>
            <a:r>
              <a:rPr lang="en-US" dirty="0"/>
              <a:t>GPS On/Off with a slider</a:t>
            </a:r>
          </a:p>
          <a:p>
            <a:pPr lvl="1">
              <a:spcBef>
                <a:spcPts val="600"/>
              </a:spcBef>
            </a:pPr>
            <a:r>
              <a:rPr lang="en-US" dirty="0"/>
              <a:t>Viewing window for map and robot path</a:t>
            </a:r>
          </a:p>
          <a:p>
            <a:pPr marL="571500" lvl="1" indent="0">
              <a:spcBef>
                <a:spcPts val="600"/>
              </a:spcBef>
              <a:buNone/>
            </a:pPr>
            <a:endParaRPr lang="en-US" dirty="0"/>
          </a:p>
        </p:txBody>
      </p:sp>
      <p:pic>
        <p:nvPicPr>
          <p:cNvPr id="137" name="Google Shape;137;p21"/>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38" name="Google Shape;138;p21"/>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3" name="Picture 2"/>
          <p:cNvPicPr>
            <a:picLocks noChangeAspect="1"/>
          </p:cNvPicPr>
          <p:nvPr/>
        </p:nvPicPr>
        <p:blipFill>
          <a:blip r:embed="rId4"/>
          <a:stretch>
            <a:fillRect/>
          </a:stretch>
        </p:blipFill>
        <p:spPr>
          <a:xfrm>
            <a:off x="6293016" y="1509575"/>
            <a:ext cx="5497930" cy="46248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Demo</a:t>
            </a:r>
            <a:endParaRPr/>
          </a:p>
        </p:txBody>
      </p:sp>
      <p:sp>
        <p:nvSpPr>
          <p:cNvPr id="147" name="Google Shape;147;p22"/>
          <p:cNvSpPr txBox="1"/>
          <p:nvPr/>
        </p:nvSpPr>
        <p:spPr>
          <a:xfrm>
            <a:off x="8586017" y="6492875"/>
            <a:ext cx="401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48" name="Google Shape;148;p22"/>
          <p:cNvPicPr preferRelativeResize="0"/>
          <p:nvPr/>
        </p:nvPicPr>
        <p:blipFill rotWithShape="1">
          <a:blip r:embed="rId5">
            <a:alphaModFix/>
          </a:blip>
          <a:srcRect/>
          <a:stretch/>
        </p:blipFill>
        <p:spPr>
          <a:xfrm>
            <a:off x="138513" y="6555213"/>
            <a:ext cx="2721258" cy="213878"/>
          </a:xfrm>
          <a:prstGeom prst="rect">
            <a:avLst/>
          </a:prstGeom>
          <a:noFill/>
          <a:ln>
            <a:noFill/>
          </a:ln>
        </p:spPr>
      </p:pic>
      <p:pic>
        <p:nvPicPr>
          <p:cNvPr id="8" name="6C4EFC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90679" y="1081254"/>
            <a:ext cx="5807075" cy="487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TotalTime>
  <Words>902</Words>
  <Application>Microsoft Macintosh PowerPoint</Application>
  <PresentationFormat>Widescreen</PresentationFormat>
  <Paragraphs>117</Paragraphs>
  <Slides>12</Slides>
  <Notes>11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Simple Dark</vt:lpstr>
      <vt:lpstr>Robot Data Visualization  </vt:lpstr>
      <vt:lpstr>Motivation &amp; Solution</vt:lpstr>
      <vt:lpstr>Data Sources</vt:lpstr>
      <vt:lpstr>Tool Requirements</vt:lpstr>
      <vt:lpstr>Requirement 1: Download and Condition Data</vt:lpstr>
      <vt:lpstr>Requirement 2: Visualize Robot Path</vt:lpstr>
      <vt:lpstr>Requirement 3: Visualize Robot Environment</vt:lpstr>
      <vt:lpstr>Requirement 4: Accessible User Interface</vt:lpstr>
      <vt:lpstr>Demo</vt:lpstr>
      <vt:lpstr>Remaining Work</vt:lpstr>
      <vt:lpstr>Future Work</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Data Visualization</dc:title>
  <dc:creator>User</dc:creator>
  <cp:lastModifiedBy>Kenneth W. Latimer</cp:lastModifiedBy>
  <cp:revision>14</cp:revision>
  <dcterms:modified xsi:type="dcterms:W3CDTF">2018-12-12T00:46:36Z</dcterms:modified>
</cp:coreProperties>
</file>